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71" r:id="rId2"/>
    <p:sldId id="256" r:id="rId3"/>
    <p:sldId id="258" r:id="rId4"/>
    <p:sldId id="257" r:id="rId5"/>
    <p:sldId id="262" r:id="rId6"/>
    <p:sldId id="261" r:id="rId7"/>
    <p:sldId id="263" r:id="rId8"/>
    <p:sldId id="266" r:id="rId9"/>
    <p:sldId id="265" r:id="rId10"/>
    <p:sldId id="268" r:id="rId11"/>
    <p:sldId id="269" r:id="rId12"/>
    <p:sldId id="264" r:id="rId13"/>
    <p:sldId id="272" r:id="rId14"/>
    <p:sldId id="273" r:id="rId15"/>
    <p:sldId id="274" r:id="rId16"/>
    <p:sldId id="270" r:id="rId17"/>
    <p:sldId id="275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1598" y="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png>
</file>

<file path=ppt/media/image5.jpe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media/media1.mp3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3829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2603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6221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1469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810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1865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297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2528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6997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6462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4429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46B5A-1B15-4291-A920-696111FCD0F7}" type="datetimeFigureOut">
              <a:rPr lang="en-IN" smtClean="0"/>
              <a:t>01-09-2023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5CF2F-B7E0-4595-8D68-F37403E23E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83381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microsoft.com/office/2007/relationships/media" Target="../media/media9.mp4"/><Relationship Id="rId7" Type="http://schemas.openxmlformats.org/officeDocument/2006/relationships/image" Target="../media/image3.gif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12.png"/><Relationship Id="rId4" Type="http://schemas.openxmlformats.org/officeDocument/2006/relationships/video" Target="../media/media9.mp4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2.png"/><Relationship Id="rId4" Type="http://schemas.openxmlformats.org/officeDocument/2006/relationships/image" Target="../media/image3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5" Type="http://schemas.openxmlformats.org/officeDocument/2006/relationships/image" Target="../media/image2.png"/><Relationship Id="rId4" Type="http://schemas.openxmlformats.org/officeDocument/2006/relationships/image" Target="../media/image3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.png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.png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7.mp4"/><Relationship Id="rId7" Type="http://schemas.openxmlformats.org/officeDocument/2006/relationships/image" Target="../media/image5.jpe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3.gif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9.png"/><Relationship Id="rId4" Type="http://schemas.openxmlformats.org/officeDocument/2006/relationships/video" Target="../media/media7.mp4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yt1s.com - Inspiring Uplifting Piano Music  5 Minutes of Inspiration Music">
            <a:hlinkClick r:id="" action="ppaction://media"/>
            <a:extLst>
              <a:ext uri="{FF2B5EF4-FFF2-40B4-BE49-F238E27FC236}">
                <a16:creationId xmlns:a16="http://schemas.microsoft.com/office/drawing/2014/main" id="{DEB3A8B3-A1DD-0418-0E05-AE961ABEED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91550" y="23191"/>
            <a:ext cx="552450" cy="552450"/>
          </a:xfrm>
          <a:prstGeom prst="rect">
            <a:avLst/>
          </a:prstGeom>
        </p:spPr>
      </p:pic>
      <p:pic>
        <p:nvPicPr>
          <p:cNvPr id="6" name="Quoations">
            <a:hlinkClick r:id="" action="ppaction://media"/>
            <a:extLst>
              <a:ext uri="{FF2B5EF4-FFF2-40B4-BE49-F238E27FC236}">
                <a16:creationId xmlns:a16="http://schemas.microsoft.com/office/drawing/2014/main" id="{83C2717C-6A38-8D4D-8B16-704B33A9D24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2319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872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88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0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3364636" y="-185195"/>
            <a:ext cx="5929835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Divide and Conquer</a:t>
            </a:r>
            <a:endParaRPr lang="en-IN" sz="5400" dirty="0"/>
          </a:p>
        </p:txBody>
      </p:sp>
      <p:pic>
        <p:nvPicPr>
          <p:cNvPr id="2050" name="Picture 2" descr="21 Best Hold My Beer Meme - Meme Central">
            <a:extLst>
              <a:ext uri="{FF2B5EF4-FFF2-40B4-BE49-F238E27FC236}">
                <a16:creationId xmlns:a16="http://schemas.microsoft.com/office/drawing/2014/main" id="{34AE6C60-3DBA-6FEF-8C36-4830850BC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8006" y="-1051258"/>
            <a:ext cx="615733" cy="910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F141D7-64E8-B55A-4CBD-A84EB74F8350}"/>
              </a:ext>
            </a:extLst>
          </p:cNvPr>
          <p:cNvSpPr txBox="1"/>
          <p:nvPr/>
        </p:nvSpPr>
        <p:spPr>
          <a:xfrm>
            <a:off x="-26168" y="949124"/>
            <a:ext cx="917016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/>
              <a:t>Merge Sort</a:t>
            </a:r>
            <a:endParaRPr lang="en-US" sz="4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EF382F6-B897-D952-1173-2FB28F987DD3}"/>
                  </a:ext>
                </a:extLst>
              </p:cNvPr>
              <p:cNvSpPr txBox="1"/>
              <p:nvPr/>
            </p:nvSpPr>
            <p:spPr>
              <a:xfrm>
                <a:off x="-26168" y="2401021"/>
                <a:ext cx="9170168" cy="25545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dirty="0"/>
                  <a:t>This algorithm divides the input array into two halves, calls itself for the two halves, and then merges the two sorted halves. It has a time complexity of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))</m:t>
                    </m:r>
                  </m:oMath>
                </a14:m>
                <a:endParaRPr lang="en-IN" sz="4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EF382F6-B897-D952-1173-2FB28F987D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6168" y="2401021"/>
                <a:ext cx="9170168" cy="2554545"/>
              </a:xfrm>
              <a:prstGeom prst="rect">
                <a:avLst/>
              </a:prstGeom>
              <a:blipFill>
                <a:blip r:embed="rId4"/>
                <a:stretch>
                  <a:fillRect l="-266" t="-4296" r="-1463" b="-930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4087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ergeSort">
            <a:hlinkClick r:id="" action="ppaction://media"/>
            <a:extLst>
              <a:ext uri="{FF2B5EF4-FFF2-40B4-BE49-F238E27FC236}">
                <a16:creationId xmlns:a16="http://schemas.microsoft.com/office/drawing/2014/main" id="{A5E86730-A49A-9E40-F0BF-89031A57F3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09428" y="998255"/>
            <a:ext cx="7885043" cy="59137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3364636" y="-185195"/>
            <a:ext cx="5929835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Divide and Conquer</a:t>
            </a:r>
            <a:endParaRPr lang="en-IN" sz="5400" dirty="0"/>
          </a:p>
        </p:txBody>
      </p:sp>
      <p:pic>
        <p:nvPicPr>
          <p:cNvPr id="2050" name="Picture 2" descr="21 Best Hold My Beer Meme - Meme Central">
            <a:extLst>
              <a:ext uri="{FF2B5EF4-FFF2-40B4-BE49-F238E27FC236}">
                <a16:creationId xmlns:a16="http://schemas.microsoft.com/office/drawing/2014/main" id="{34AE6C60-3DBA-6FEF-8C36-4830850BC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8006" y="-1051258"/>
            <a:ext cx="615733" cy="910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MergeSortWorstCase">
            <a:hlinkClick r:id="" action="ppaction://media"/>
            <a:extLst>
              <a:ext uri="{FF2B5EF4-FFF2-40B4-BE49-F238E27FC236}">
                <a16:creationId xmlns:a16="http://schemas.microsoft.com/office/drawing/2014/main" id="{17334B90-F3C6-FC1F-F407-4C8D07BD14D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31006" y="998254"/>
            <a:ext cx="7812993" cy="58597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F212418-3AF6-C261-A3BC-3AC64F51212E}"/>
              </a:ext>
            </a:extLst>
          </p:cNvPr>
          <p:cNvSpPr txBox="1"/>
          <p:nvPr/>
        </p:nvSpPr>
        <p:spPr>
          <a:xfrm>
            <a:off x="-26168" y="736342"/>
            <a:ext cx="917016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/>
              <a:t>Merge Sort</a:t>
            </a:r>
            <a:endParaRPr lang="en-IN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57B705C-1272-D540-84E9-AE34D2B7578A}"/>
                  </a:ext>
                </a:extLst>
              </p:cNvPr>
              <p:cNvSpPr txBox="1"/>
              <p:nvPr/>
            </p:nvSpPr>
            <p:spPr>
              <a:xfrm>
                <a:off x="-26169" y="5401348"/>
                <a:ext cx="9170168" cy="8399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skw"/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4000" b="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57B705C-1272-D540-84E9-AE34D2B75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6169" y="5401348"/>
                <a:ext cx="9170168" cy="8399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26883D5-6D23-A88E-1D4E-87132398E15D}"/>
                  </a:ext>
                </a:extLst>
              </p:cNvPr>
              <p:cNvSpPr txBox="1"/>
              <p:nvPr/>
            </p:nvSpPr>
            <p:spPr>
              <a:xfrm>
                <a:off x="766865" y="5582503"/>
                <a:ext cx="9170168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4000" i="1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sz="40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4000" i="1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𝑙𝑜𝑔</m:t>
                          </m:r>
                        </m:e>
                        <m:sub>
                          <m:r>
                            <a:rPr lang="en-US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4000" b="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26883D5-6D23-A88E-1D4E-87132398E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865" y="5582503"/>
                <a:ext cx="9170168" cy="707886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020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0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0"/>
                            </p:stCondLst>
                            <p:childTnLst>
                              <p:par>
                                <p:cTn id="1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2.59259E-6 L 0.00139 -0.25671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" y="-12847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6" grpId="0"/>
      <p:bldP spid="6" grpId="1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MMDef">
            <a:hlinkClick r:id="" action="ppaction://media"/>
            <a:extLst>
              <a:ext uri="{FF2B5EF4-FFF2-40B4-BE49-F238E27FC236}">
                <a16:creationId xmlns:a16="http://schemas.microsoft.com/office/drawing/2014/main" id="{BA787523-B036-649C-2D02-D5923CE762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50573"/>
            <a:ext cx="9144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3392556" y="-185195"/>
            <a:ext cx="5901915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Strassen’s MM Algo</a:t>
            </a:r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3488629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 p14:presetBounceEnd="3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5000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5000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2" dur="205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3" presetID="2" presetClass="mediacall" presetSubtype="0" fill="hold" nodeType="withEffect">
                                      <p:stCondLst>
                                        <p:cond delay="1600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4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">
                                          <p:cBhvr>
                                            <p:cTn id="18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9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</p:childTnLst>
            </p:cTn>
          </p:par>
        </p:tnLst>
        <p:bldLst>
          <p:bldP spid="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2" dur="205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3" presetID="2" presetClass="mediacall" presetSubtype="0" fill="hold" nodeType="withEffect">
                                      <p:stCondLst>
                                        <p:cond delay="1600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4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">
                                          <p:cBhvr>
                                            <p:cTn id="18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9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</p:childTnLst>
            </p:cTn>
          </p:par>
        </p:tnLst>
        <p:bldLst>
          <p:bldP spid="5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3392556" y="-185195"/>
            <a:ext cx="5901915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Strassen’s MM Algo</a:t>
            </a:r>
            <a:endParaRPr lang="en-IN" sz="5400" dirty="0"/>
          </a:p>
        </p:txBody>
      </p:sp>
      <p:pic>
        <p:nvPicPr>
          <p:cNvPr id="2" name="GenSMM">
            <a:hlinkClick r:id="" action="ppaction://media"/>
            <a:extLst>
              <a:ext uri="{FF2B5EF4-FFF2-40B4-BE49-F238E27FC236}">
                <a16:creationId xmlns:a16="http://schemas.microsoft.com/office/drawing/2014/main" id="{1243F1DC-8BC5-D50F-33BB-F6B3DD315C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945472"/>
            <a:ext cx="7883371" cy="591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824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3392556" y="-185195"/>
            <a:ext cx="5901915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Strassen’s MM Algo</a:t>
            </a:r>
            <a:endParaRPr lang="en-IN" sz="5400" dirty="0"/>
          </a:p>
        </p:txBody>
      </p:sp>
      <p:pic>
        <p:nvPicPr>
          <p:cNvPr id="3" name="SMMmoreGen">
            <a:hlinkClick r:id="" action="ppaction://media"/>
            <a:extLst>
              <a:ext uri="{FF2B5EF4-FFF2-40B4-BE49-F238E27FC236}">
                <a16:creationId xmlns:a16="http://schemas.microsoft.com/office/drawing/2014/main" id="{EFBBB9B3-07AC-692C-A202-E307CF1CBB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945472"/>
            <a:ext cx="7883371" cy="591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55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3392556" y="-185195"/>
            <a:ext cx="5901915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Strassen’s MM Algo</a:t>
            </a:r>
            <a:endParaRPr lang="en-IN" sz="5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A2FB256-3384-1286-3E52-6B21D9E40E77}"/>
                  </a:ext>
                </a:extLst>
              </p:cNvPr>
              <p:cNvSpPr txBox="1"/>
              <p:nvPr/>
            </p:nvSpPr>
            <p:spPr>
              <a:xfrm>
                <a:off x="0" y="949124"/>
                <a:ext cx="9144000" cy="24345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IN" dirty="0"/>
                  <a:t>We divide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IN" dirty="0"/>
                  <a:t> complex problem into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r>
                  <a:rPr lang="en-IN" dirty="0"/>
                  <a:t>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skw"/>
                            <m:ctrlPr>
                              <a:rPr lang="en-IN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IN" dirty="0"/>
                  <a:t>. Addition of two matrix will take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I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IN" dirty="0"/>
                  <a:t> of time. Thus, we form following recursive function:</a:t>
                </a:r>
              </a:p>
              <a:p>
                <a:endParaRPr lang="en-IN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=7 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skw"/>
                              <m:ctrlPr>
                                <a:rPr lang="en-IN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I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I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Θ</m:t>
                      </m:r>
                      <m:r>
                        <a:rPr lang="en-I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I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dirty="0"/>
              </a:p>
              <a:p>
                <a:pPr algn="ctr"/>
                <a:endParaRPr lang="en-IN" dirty="0"/>
              </a:p>
              <a:p>
                <a:r>
                  <a:rPr lang="en-IN" dirty="0"/>
                  <a:t>Solving above will give us following solution:</a:t>
                </a:r>
              </a:p>
              <a:p>
                <a:endParaRPr lang="en-I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Θ</m:t>
                      </m:r>
                      <m:r>
                        <a:rPr lang="en-I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sSub>
                            <m:sSubPr>
                              <m:ctrlPr>
                                <a:rPr lang="en-I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𝑙𝑜𝑔</m:t>
                              </m:r>
                            </m:e>
                            <m:sub>
                              <m:r>
                                <a:rPr lang="en-I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I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</m:t>
                          </m:r>
                        </m:sup>
                      </m:sSup>
                      <m:r>
                        <a:rPr lang="en-I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A2FB256-3384-1286-3E52-6B21D9E40E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949124"/>
                <a:ext cx="9144000" cy="2434513"/>
              </a:xfrm>
              <a:prstGeom prst="rect">
                <a:avLst/>
              </a:prstGeom>
              <a:blipFill>
                <a:blip r:embed="rId3"/>
                <a:stretch>
                  <a:fillRect l="-533" t="-1729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1400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 p14:presetBounceEnd="3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5000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5000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2384386" y="-185195"/>
            <a:ext cx="6910086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/>
              <a:t>Let’s put it into a test</a:t>
            </a:r>
          </a:p>
        </p:txBody>
      </p:sp>
    </p:spTree>
    <p:extLst>
      <p:ext uri="{BB962C8B-B14F-4D97-AF65-F5344CB8AC3E}">
        <p14:creationId xmlns:p14="http://schemas.microsoft.com/office/powerpoint/2010/main" val="821058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 p14:presetBounceEnd="3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5000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5000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2669894" y="-185195"/>
            <a:ext cx="6624577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Significance of SMMA</a:t>
            </a:r>
            <a:endParaRPr lang="en-IN" sz="5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1C802C3-0C36-DAC6-FA99-D98B5127FE23}"/>
                  </a:ext>
                </a:extLst>
              </p:cNvPr>
              <p:cNvSpPr txBox="1"/>
              <p:nvPr/>
            </p:nvSpPr>
            <p:spPr>
              <a:xfrm>
                <a:off x="0" y="949124"/>
                <a:ext cx="5393726" cy="25545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000" dirty="0"/>
                  <a:t>There is a trivial lower bound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ω</m:t>
                    </m:r>
                    <m:r>
                      <a:rPr lang="en-I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I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I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I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for two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matrices since the algorithm have to go through all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en-I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I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/>
                  <a:t> entries.</a:t>
                </a:r>
              </a:p>
              <a:p>
                <a:endParaRPr lang="en-US" sz="2000" dirty="0"/>
              </a:p>
              <a:p>
                <a:r>
                  <a:rPr lang="en-US" sz="2000" dirty="0"/>
                  <a:t>Using some advanced mathematical concepts,</a:t>
                </a:r>
              </a:p>
              <a:p>
                <a:r>
                  <a:rPr lang="en-US" sz="2000" dirty="0"/>
                  <a:t>Mathematicians have managed to push the limits of MM. However these algorithms only work for very </a:t>
                </a:r>
                <a:r>
                  <a:rPr lang="en-US" sz="2000" dirty="0" err="1"/>
                  <a:t>very</a:t>
                </a:r>
                <a:r>
                  <a:rPr lang="en-US" sz="2000" dirty="0"/>
                  <a:t> large values of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1C802C3-0C36-DAC6-FA99-D98B5127FE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949124"/>
                <a:ext cx="5393726" cy="2554545"/>
              </a:xfrm>
              <a:prstGeom prst="rect">
                <a:avLst/>
              </a:prstGeom>
              <a:blipFill>
                <a:blip r:embed="rId3"/>
                <a:stretch>
                  <a:fillRect l="-1130" t="-1432" b="-334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701F231-358E-92EF-86B7-C35788FB0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3726" y="1492229"/>
            <a:ext cx="3576618" cy="441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641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 p14:presetBounceEnd="3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5000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5000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2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tro">
            <a:hlinkClick r:id="" action="ppaction://media"/>
            <a:extLst>
              <a:ext uri="{FF2B5EF4-FFF2-40B4-BE49-F238E27FC236}">
                <a16:creationId xmlns:a16="http://schemas.microsoft.com/office/drawing/2014/main" id="{4ACAF8D2-3482-AA17-3EB2-75620B5C71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464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3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6724891" y="-185195"/>
            <a:ext cx="2569580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MATRIX</a:t>
            </a:r>
            <a:endParaRPr lang="en-IN" sz="54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35AB8C6-CC6D-0E22-54F2-D2D96C0C3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881" y="949124"/>
            <a:ext cx="3503271" cy="5908876"/>
          </a:xfrm>
        </p:spPr>
        <p:txBody>
          <a:bodyPr/>
          <a:lstStyle/>
          <a:p>
            <a:pPr algn="ctr"/>
            <a:r>
              <a:rPr lang="en-US" sz="3200" dirty="0"/>
              <a:t>“Rectangular array of numbers”</a:t>
            </a:r>
          </a:p>
          <a:p>
            <a:endParaRPr lang="en-US" sz="2800" dirty="0"/>
          </a:p>
          <a:p>
            <a:r>
              <a:rPr lang="en-US" sz="3600" b="1" dirty="0"/>
              <a:t>ORDER</a:t>
            </a:r>
          </a:p>
          <a:p>
            <a:r>
              <a:rPr lang="en-IN" dirty="0"/>
              <a:t>“If there are m rows and n columns in a matrix, </a:t>
            </a:r>
            <a:r>
              <a:rPr lang="en-IN" i="1" dirty="0" err="1"/>
              <a:t>m</a:t>
            </a:r>
            <a:r>
              <a:rPr lang="en-IN" dirty="0" err="1"/>
              <a:t>x</a:t>
            </a:r>
            <a:r>
              <a:rPr lang="en-IN" i="1" dirty="0" err="1"/>
              <a:t>n</a:t>
            </a:r>
            <a:r>
              <a:rPr lang="en-IN" dirty="0"/>
              <a:t>”</a:t>
            </a:r>
            <a:endParaRPr lang="en-IN" sz="2000" dirty="0"/>
          </a:p>
        </p:txBody>
      </p:sp>
      <p:pic>
        <p:nvPicPr>
          <p:cNvPr id="3" name="WhatIsMatrix">
            <a:hlinkClick r:id="" action="ppaction://media"/>
            <a:extLst>
              <a:ext uri="{FF2B5EF4-FFF2-40B4-BE49-F238E27FC236}">
                <a16:creationId xmlns:a16="http://schemas.microsoft.com/office/drawing/2014/main" id="{F76BD6DD-8AF3-B731-72C4-74FF44B822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88152" y="949124"/>
            <a:ext cx="5470967" cy="410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587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afterEffect" p14:presetBounceEnd="3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5000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5000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6" dur="1000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7" presetID="2" presetClass="mediacall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8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1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8" fill="hold">
                          <p:stCondLst>
                            <p:cond delay="indefinite"/>
                          </p:stCondLst>
                          <p:childTnLst>
                            <p:par>
                              <p:cTn id="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">
                                          <p:cBhvr>
                                            <p:cTn id="31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32" presetID="2" presetClass="mediacall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3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">
                                          <p:cBhvr>
                                            <p:cTn id="37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38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</p:childTnLst>
            </p:cTn>
          </p:par>
        </p:tnLst>
        <p:bldLst>
          <p:bldP spid="5" grpId="0" animBg="1"/>
          <p:bldP spid="11" grpId="0" uiExpand="1" build="p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6" dur="1000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7" presetID="2" presetClass="mediacall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8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1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8" fill="hold">
                          <p:stCondLst>
                            <p:cond delay="indefinite"/>
                          </p:stCondLst>
                          <p:childTnLst>
                            <p:par>
                              <p:cTn id="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">
                                          <p:cBhvr>
                                            <p:cTn id="31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32" presetID="2" presetClass="mediacall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3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4" fill="hold">
                          <p:stCondLst>
                            <p:cond delay="indefinite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">
                                          <p:cBhvr>
                                            <p:cTn id="37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38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</p:childTnLst>
            </p:cTn>
          </p:par>
        </p:tnLst>
        <p:bldLst>
          <p:bldP spid="5" grpId="0" animBg="1"/>
          <p:bldP spid="11" grpId="0" uiExpand="1" build="p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2967318" y="-185195"/>
            <a:ext cx="6327153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Matrix Multiplication</a:t>
            </a:r>
            <a:endParaRPr lang="en-IN" sz="5400" dirty="0"/>
          </a:p>
        </p:txBody>
      </p:sp>
      <p:pic>
        <p:nvPicPr>
          <p:cNvPr id="2" name="MatMulti">
            <a:hlinkClick r:id="" action="ppaction://media"/>
            <a:extLst>
              <a:ext uri="{FF2B5EF4-FFF2-40B4-BE49-F238E27FC236}">
                <a16:creationId xmlns:a16="http://schemas.microsoft.com/office/drawing/2014/main" id="{44EA3FB6-3B0D-9CA3-2A9F-43C17A5863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1331" y="949124"/>
            <a:ext cx="7801337" cy="585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644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 p14:presetBounceEnd="3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5000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5000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0" dur="1550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1" presetID="2" presetClass="mediacall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">
                                          <p:cBhvr>
                                            <p:cTn id="1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7" presetID="2" presetClass="mediacall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8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">
                                          <p:cBhvr>
                                            <p:cTn id="2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2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0" dur="1550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1" presetID="2" presetClass="mediacall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">
                                          <p:cBhvr>
                                            <p:cTn id="1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7" presetID="2" presetClass="mediacall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8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">
                                          <p:cBhvr>
                                            <p:cTn id="22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2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5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2384386" y="-185195"/>
            <a:ext cx="6910086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/>
              <a:t>Brute Force Algorithm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35AB8C6-CC6D-0E22-54F2-D2D96C0C3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881" y="949124"/>
            <a:ext cx="8966522" cy="5908876"/>
          </a:xfrm>
        </p:spPr>
        <p:txBody>
          <a:bodyPr>
            <a:normAutofit/>
          </a:bodyPr>
          <a:lstStyle/>
          <a:p>
            <a:r>
              <a:rPr lang="en-IN" i="1" dirty="0">
                <a:solidFill>
                  <a:srgbClr val="B877DB"/>
                </a:solidFill>
                <a:latin typeface="JetBrains Mono"/>
              </a:rPr>
              <a:t>import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dirty="0" err="1">
                <a:solidFill>
                  <a:srgbClr val="FFD486"/>
                </a:solidFill>
                <a:latin typeface="JetBrains Mono"/>
              </a:rPr>
              <a:t>numpy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i="1" dirty="0">
                <a:solidFill>
                  <a:srgbClr val="B877DB"/>
                </a:solidFill>
                <a:latin typeface="JetBrains Mono"/>
              </a:rPr>
              <a:t>as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dirty="0">
                <a:solidFill>
                  <a:srgbClr val="FFD486"/>
                </a:solidFill>
                <a:latin typeface="JetBrains Mono"/>
              </a:rPr>
              <a:t>np</a:t>
            </a:r>
            <a:endParaRPr lang="en-IN" dirty="0">
              <a:solidFill>
                <a:srgbClr val="BBBBBB"/>
              </a:solidFill>
              <a:latin typeface="JetBrains Mono"/>
            </a:endParaRPr>
          </a:p>
          <a:p>
            <a:endParaRPr lang="en-IN" i="1" dirty="0">
              <a:solidFill>
                <a:srgbClr val="B877DB"/>
              </a:solidFill>
              <a:latin typeface="JetBrains Mono"/>
            </a:endParaRPr>
          </a:p>
          <a:p>
            <a:r>
              <a:rPr lang="en-IN" i="1" dirty="0">
                <a:solidFill>
                  <a:srgbClr val="B877DB"/>
                </a:solidFill>
                <a:latin typeface="JetBrains Mono"/>
              </a:rPr>
              <a:t>def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dirty="0" err="1">
                <a:solidFill>
                  <a:srgbClr val="25B0BC"/>
                </a:solidFill>
                <a:latin typeface="JetBrains Mono"/>
              </a:rPr>
              <a:t>matMul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(</a:t>
            </a:r>
            <a:r>
              <a:rPr lang="en-IN" i="1" dirty="0">
                <a:solidFill>
                  <a:srgbClr val="FE5E78"/>
                </a:solidFill>
                <a:latin typeface="JetBrains Mono"/>
              </a:rPr>
              <a:t>A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, </a:t>
            </a:r>
            <a:r>
              <a:rPr lang="en-IN" i="1" dirty="0">
                <a:solidFill>
                  <a:srgbClr val="FE5E78"/>
                </a:solidFill>
                <a:latin typeface="JetBrains Mono"/>
              </a:rPr>
              <a:t>B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):</a:t>
            </a:r>
          </a:p>
          <a:p>
            <a:r>
              <a:rPr lang="en-IN" dirty="0">
                <a:solidFill>
                  <a:srgbClr val="BBBBBB"/>
                </a:solidFill>
                <a:latin typeface="JetBrains Mono"/>
              </a:rPr>
              <a:t>    </a:t>
            </a:r>
            <a:r>
              <a:rPr lang="en-IN" dirty="0">
                <a:solidFill>
                  <a:srgbClr val="9AD479"/>
                </a:solidFill>
                <a:latin typeface="JetBrains Mono"/>
              </a:rPr>
              <a:t>'''</a:t>
            </a:r>
            <a:endParaRPr lang="en-IN" dirty="0">
              <a:solidFill>
                <a:srgbClr val="BBBBBB"/>
              </a:solidFill>
              <a:latin typeface="JetBrains Mono"/>
            </a:endParaRPr>
          </a:p>
          <a:p>
            <a:r>
              <a:rPr lang="en-IN" dirty="0">
                <a:solidFill>
                  <a:srgbClr val="9AD479"/>
                </a:solidFill>
                <a:latin typeface="JetBrains Mono"/>
              </a:rPr>
              <a:t>    Product of two square Matrices A and B using 3 for loops</a:t>
            </a:r>
            <a:endParaRPr lang="en-IN" dirty="0">
              <a:solidFill>
                <a:srgbClr val="BBBBBB"/>
              </a:solidFill>
              <a:latin typeface="JetBrains Mono"/>
            </a:endParaRPr>
          </a:p>
          <a:p>
            <a:r>
              <a:rPr lang="en-IN" dirty="0">
                <a:solidFill>
                  <a:srgbClr val="9AD479"/>
                </a:solidFill>
                <a:latin typeface="JetBrains Mono"/>
              </a:rPr>
              <a:t>    '''</a:t>
            </a:r>
            <a:endParaRPr lang="en-IN" dirty="0">
              <a:solidFill>
                <a:srgbClr val="BBBBBB"/>
              </a:solidFill>
              <a:latin typeface="JetBrains Mono"/>
            </a:endParaRPr>
          </a:p>
          <a:p>
            <a:r>
              <a:rPr lang="en-IN" dirty="0">
                <a:solidFill>
                  <a:srgbClr val="BBBBBB"/>
                </a:solidFill>
                <a:latin typeface="JetBrains Mono"/>
              </a:rPr>
              <a:t>    </a:t>
            </a:r>
            <a:r>
              <a:rPr lang="en-IN" dirty="0">
                <a:solidFill>
                  <a:srgbClr val="FFD486"/>
                </a:solidFill>
                <a:latin typeface="JetBrains Mono"/>
              </a:rPr>
              <a:t>C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i="1" dirty="0">
                <a:solidFill>
                  <a:srgbClr val="BBBBBB"/>
                </a:solidFill>
                <a:latin typeface="JetBrains Mono"/>
              </a:rPr>
              <a:t>=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dirty="0" err="1">
                <a:solidFill>
                  <a:srgbClr val="FFD486"/>
                </a:solidFill>
                <a:latin typeface="JetBrains Mono"/>
              </a:rPr>
              <a:t>np</a:t>
            </a:r>
            <a:r>
              <a:rPr lang="en-IN" dirty="0" err="1">
                <a:solidFill>
                  <a:srgbClr val="BBBBBB"/>
                </a:solidFill>
                <a:latin typeface="JetBrains Mono"/>
              </a:rPr>
              <a:t>.</a:t>
            </a:r>
            <a:r>
              <a:rPr lang="en-IN" dirty="0" err="1">
                <a:solidFill>
                  <a:srgbClr val="25B0BC"/>
                </a:solidFill>
                <a:latin typeface="JetBrains Mono"/>
              </a:rPr>
              <a:t>zeros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((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m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, 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o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), </a:t>
            </a:r>
            <a:r>
              <a:rPr lang="en-IN" dirty="0">
                <a:solidFill>
                  <a:srgbClr val="FFD486"/>
                </a:solidFill>
                <a:latin typeface="JetBrains Mono"/>
              </a:rPr>
              <a:t>np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.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int16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)</a:t>
            </a:r>
          </a:p>
          <a:p>
            <a:r>
              <a:rPr lang="en-IN" dirty="0">
                <a:solidFill>
                  <a:srgbClr val="BBBBBB"/>
                </a:solidFill>
                <a:latin typeface="JetBrains Mono"/>
              </a:rPr>
              <a:t>    </a:t>
            </a:r>
            <a:r>
              <a:rPr lang="en-IN" i="1" dirty="0">
                <a:solidFill>
                  <a:srgbClr val="B877DB"/>
                </a:solidFill>
                <a:latin typeface="JetBrains Mono"/>
              </a:rPr>
              <a:t>for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dirty="0" err="1">
                <a:solidFill>
                  <a:srgbClr val="FE5E78"/>
                </a:solidFill>
                <a:latin typeface="JetBrains Mono"/>
              </a:rPr>
              <a:t>i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i="1" dirty="0">
                <a:solidFill>
                  <a:srgbClr val="B877DB"/>
                </a:solidFill>
                <a:latin typeface="JetBrains Mono"/>
              </a:rPr>
              <a:t>in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dirty="0">
                <a:solidFill>
                  <a:srgbClr val="FFD486"/>
                </a:solidFill>
                <a:latin typeface="JetBrains Mono"/>
              </a:rPr>
              <a:t>range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(</a:t>
            </a:r>
            <a:r>
              <a:rPr lang="en-IN" dirty="0">
                <a:solidFill>
                  <a:srgbClr val="F09483"/>
                </a:solidFill>
                <a:latin typeface="JetBrains Mono"/>
              </a:rPr>
              <a:t>0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, 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m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):</a:t>
            </a:r>
          </a:p>
          <a:p>
            <a:r>
              <a:rPr lang="en-IN" dirty="0">
                <a:solidFill>
                  <a:srgbClr val="BBBBBB"/>
                </a:solidFill>
                <a:latin typeface="JetBrains Mono"/>
              </a:rPr>
              <a:t>        </a:t>
            </a:r>
            <a:r>
              <a:rPr lang="en-IN" i="1" dirty="0">
                <a:solidFill>
                  <a:srgbClr val="B877DB"/>
                </a:solidFill>
                <a:latin typeface="JetBrains Mono"/>
              </a:rPr>
              <a:t>for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j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i="1" dirty="0">
                <a:solidFill>
                  <a:srgbClr val="B877DB"/>
                </a:solidFill>
                <a:latin typeface="JetBrains Mono"/>
              </a:rPr>
              <a:t>in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dirty="0">
                <a:solidFill>
                  <a:srgbClr val="FFD486"/>
                </a:solidFill>
                <a:latin typeface="JetBrains Mono"/>
              </a:rPr>
              <a:t>range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(</a:t>
            </a:r>
            <a:r>
              <a:rPr lang="en-IN" dirty="0">
                <a:solidFill>
                  <a:srgbClr val="F09483"/>
                </a:solidFill>
                <a:latin typeface="JetBrains Mono"/>
              </a:rPr>
              <a:t>0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, 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o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):</a:t>
            </a:r>
          </a:p>
          <a:p>
            <a:r>
              <a:rPr lang="en-IN" dirty="0">
                <a:solidFill>
                  <a:srgbClr val="BBBBBB"/>
                </a:solidFill>
                <a:latin typeface="JetBrains Mono"/>
              </a:rPr>
              <a:t>            </a:t>
            </a:r>
            <a:r>
              <a:rPr lang="en-IN" i="1" dirty="0">
                <a:solidFill>
                  <a:srgbClr val="B877DB"/>
                </a:solidFill>
                <a:latin typeface="JetBrains Mono"/>
              </a:rPr>
              <a:t>for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k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i="1" dirty="0">
                <a:solidFill>
                  <a:srgbClr val="B877DB"/>
                </a:solidFill>
                <a:latin typeface="JetBrains Mono"/>
              </a:rPr>
              <a:t>in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dirty="0">
                <a:solidFill>
                  <a:srgbClr val="FFD486"/>
                </a:solidFill>
                <a:latin typeface="JetBrains Mono"/>
              </a:rPr>
              <a:t>range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(</a:t>
            </a:r>
            <a:r>
              <a:rPr lang="en-IN" dirty="0">
                <a:solidFill>
                  <a:srgbClr val="F09483"/>
                </a:solidFill>
                <a:latin typeface="JetBrains Mono"/>
              </a:rPr>
              <a:t>0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, 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n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):</a:t>
            </a:r>
          </a:p>
          <a:p>
            <a:r>
              <a:rPr lang="en-IN" dirty="0">
                <a:solidFill>
                  <a:srgbClr val="BBBBBB"/>
                </a:solidFill>
                <a:latin typeface="JetBrains Mono"/>
              </a:rPr>
              <a:t>                </a:t>
            </a:r>
            <a:r>
              <a:rPr lang="en-IN" dirty="0">
                <a:solidFill>
                  <a:srgbClr val="FFD486"/>
                </a:solidFill>
                <a:latin typeface="JetBrains Mono"/>
              </a:rPr>
              <a:t>C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[</a:t>
            </a:r>
            <a:r>
              <a:rPr lang="en-IN" dirty="0" err="1">
                <a:solidFill>
                  <a:srgbClr val="FE5E78"/>
                </a:solidFill>
                <a:latin typeface="JetBrains Mono"/>
              </a:rPr>
              <a:t>i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]</a:t>
            </a:r>
            <a:r>
              <a:rPr lang="en-IN" dirty="0">
                <a:solidFill>
                  <a:srgbClr val="F09483"/>
                </a:solidFill>
                <a:latin typeface="JetBrains Mono"/>
              </a:rPr>
              <a:t>[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j</a:t>
            </a:r>
            <a:r>
              <a:rPr lang="en-IN" dirty="0">
                <a:solidFill>
                  <a:srgbClr val="F09483"/>
                </a:solidFill>
                <a:latin typeface="JetBrains Mono"/>
              </a:rPr>
              <a:t>]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i="1" dirty="0">
                <a:solidFill>
                  <a:srgbClr val="BBBBBB"/>
                </a:solidFill>
                <a:latin typeface="JetBrains Mono"/>
              </a:rPr>
              <a:t>+=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i="1" dirty="0">
                <a:solidFill>
                  <a:srgbClr val="FE5E78"/>
                </a:solidFill>
                <a:latin typeface="JetBrains Mono"/>
              </a:rPr>
              <a:t>A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[</a:t>
            </a:r>
            <a:r>
              <a:rPr lang="en-IN" dirty="0" err="1">
                <a:solidFill>
                  <a:srgbClr val="FE5E78"/>
                </a:solidFill>
                <a:latin typeface="JetBrains Mono"/>
              </a:rPr>
              <a:t>i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]</a:t>
            </a:r>
            <a:r>
              <a:rPr lang="en-IN" dirty="0">
                <a:solidFill>
                  <a:srgbClr val="F09483"/>
                </a:solidFill>
                <a:latin typeface="JetBrains Mono"/>
              </a:rPr>
              <a:t>[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k</a:t>
            </a:r>
            <a:r>
              <a:rPr lang="en-IN" dirty="0">
                <a:solidFill>
                  <a:srgbClr val="F09483"/>
                </a:solidFill>
                <a:latin typeface="JetBrains Mono"/>
              </a:rPr>
              <a:t>]</a:t>
            </a:r>
            <a:r>
              <a:rPr lang="en-IN" i="1" dirty="0">
                <a:solidFill>
                  <a:srgbClr val="BBBBBB"/>
                </a:solidFill>
                <a:latin typeface="JetBrains Mono"/>
              </a:rPr>
              <a:t>*</a:t>
            </a:r>
            <a:r>
              <a:rPr lang="en-IN" i="1" dirty="0">
                <a:solidFill>
                  <a:srgbClr val="FE5E78"/>
                </a:solidFill>
                <a:latin typeface="JetBrains Mono"/>
              </a:rPr>
              <a:t>B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[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k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]</a:t>
            </a:r>
            <a:r>
              <a:rPr lang="en-IN" dirty="0">
                <a:solidFill>
                  <a:srgbClr val="F09483"/>
                </a:solidFill>
                <a:latin typeface="JetBrains Mono"/>
              </a:rPr>
              <a:t>[</a:t>
            </a:r>
            <a:r>
              <a:rPr lang="en-IN" dirty="0">
                <a:solidFill>
                  <a:srgbClr val="FE5E78"/>
                </a:solidFill>
                <a:latin typeface="JetBrains Mono"/>
              </a:rPr>
              <a:t>j</a:t>
            </a:r>
            <a:r>
              <a:rPr lang="en-IN" dirty="0">
                <a:solidFill>
                  <a:srgbClr val="F09483"/>
                </a:solidFill>
                <a:latin typeface="JetBrains Mono"/>
              </a:rPr>
              <a:t>]</a:t>
            </a:r>
            <a:endParaRPr lang="en-IN" dirty="0">
              <a:solidFill>
                <a:srgbClr val="BBBBBB"/>
              </a:solidFill>
              <a:latin typeface="JetBrains Mono"/>
            </a:endParaRPr>
          </a:p>
          <a:p>
            <a:br>
              <a:rPr lang="en-IN" dirty="0">
                <a:solidFill>
                  <a:srgbClr val="BBBBBB"/>
                </a:solidFill>
                <a:latin typeface="JetBrains Mono"/>
              </a:rPr>
            </a:br>
            <a:r>
              <a:rPr lang="en-IN" dirty="0">
                <a:solidFill>
                  <a:srgbClr val="BBBBBB"/>
                </a:solidFill>
                <a:latin typeface="JetBrains Mono"/>
              </a:rPr>
              <a:t>    </a:t>
            </a:r>
            <a:r>
              <a:rPr lang="en-IN" i="1" dirty="0">
                <a:solidFill>
                  <a:srgbClr val="B877DB"/>
                </a:solidFill>
                <a:latin typeface="JetBrains Mono"/>
              </a:rPr>
              <a:t>return</a:t>
            </a:r>
            <a:r>
              <a:rPr lang="en-IN" dirty="0">
                <a:solidFill>
                  <a:srgbClr val="BBBBBB"/>
                </a:solidFill>
                <a:latin typeface="JetBrains Mono"/>
              </a:rPr>
              <a:t> </a:t>
            </a:r>
            <a:r>
              <a:rPr lang="en-IN" dirty="0">
                <a:solidFill>
                  <a:srgbClr val="FFD486"/>
                </a:solidFill>
                <a:latin typeface="JetBrains Mono"/>
              </a:rPr>
              <a:t>C</a:t>
            </a:r>
            <a:endParaRPr lang="en-IN" dirty="0">
              <a:solidFill>
                <a:srgbClr val="BBBBBB"/>
              </a:solidFill>
              <a:latin typeface="JetBrains Mono"/>
            </a:endParaRPr>
          </a:p>
          <a:p>
            <a:endParaRPr lang="en-IN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645A367-9EA4-94BE-BA4A-9EA608040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998" y="4632025"/>
            <a:ext cx="3046314" cy="1814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8730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 p14:presetBounceEnd="3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5000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5000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2" accel="20000" fill="hold" nodeType="click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8" dur="5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1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2" accel="2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11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2430684" y="-185195"/>
            <a:ext cx="6863788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800" dirty="0"/>
              <a:t>TIME COMPLEXITY OF BFA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 Placeholder 10">
                <a:extLst>
                  <a:ext uri="{FF2B5EF4-FFF2-40B4-BE49-F238E27FC236}">
                    <a16:creationId xmlns:a16="http://schemas.microsoft.com/office/drawing/2014/main" id="{435AB8C6-CC6D-0E22-54F2-D2D96C0C37D7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4881" y="949124"/>
                <a:ext cx="8931797" cy="5908876"/>
              </a:xfrm>
            </p:spPr>
            <p:txBody>
              <a:bodyPr/>
              <a:lstStyle/>
              <a:p>
                <a:r>
                  <a:rPr lang="en-US" dirty="0"/>
                  <a:t>Multiplication of two numbers turns out to be the most time consuming operation in this algorithm. So time complexity will depend on #(Multiplications) we perform.</a:t>
                </a:r>
              </a:p>
              <a:p>
                <a:endParaRPr lang="en-US" dirty="0"/>
              </a:p>
              <a:p>
                <a:r>
                  <a:rPr lang="en-US" dirty="0"/>
                  <a:t>Here we perform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multiplications per value to compute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</m:t>
                    </m:r>
                  </m:oMath>
                </a14:m>
                <a:r>
                  <a:rPr lang="en-IN" dirty="0"/>
                  <a:t> values.</a:t>
                </a:r>
              </a:p>
              <a:p>
                <a:endParaRPr lang="en-IN" dirty="0"/>
              </a:p>
              <a:p>
                <a:r>
                  <a:rPr lang="en-IN" dirty="0"/>
                  <a:t>Taking case of multiplication of two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dirty="0"/>
                  <a:t> matrices, we get total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IN" dirty="0"/>
                  <a:t>multiplication operations. Thus, complexity of our method for two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dirty="0"/>
                  <a:t> matrices can be denoted by:</a:t>
                </a:r>
              </a:p>
              <a:p>
                <a:endParaRPr lang="en-IN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dirty="0"/>
              </a:p>
              <a:p>
                <a:pPr algn="ctr"/>
                <a:endParaRPr lang="en-IN" dirty="0"/>
              </a:p>
              <a:p>
                <a:pPr algn="ctr"/>
                <a:r>
                  <a:rPr lang="en-IN" sz="3200" dirty="0"/>
                  <a:t>CAN WE DO ANY BETTER?</a:t>
                </a:r>
              </a:p>
            </p:txBody>
          </p:sp>
        </mc:Choice>
        <mc:Fallback xmlns="">
          <p:sp>
            <p:nvSpPr>
              <p:cNvPr id="11" name="Text Placeholder 10">
                <a:extLst>
                  <a:ext uri="{FF2B5EF4-FFF2-40B4-BE49-F238E27FC236}">
                    <a16:creationId xmlns:a16="http://schemas.microsoft.com/office/drawing/2014/main" id="{435AB8C6-CC6D-0E22-54F2-D2D96C0C37D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4881" y="949124"/>
                <a:ext cx="8931797" cy="5908876"/>
              </a:xfrm>
              <a:blipFill>
                <a:blip r:embed="rId3"/>
                <a:stretch>
                  <a:fillRect l="-1092" t="-1445" r="-136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80751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 p14:presetBounceEnd="3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5000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5000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11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11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11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11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11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1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8" end="8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11">
                                                <p:txEl>
                                                  <p:pRg st="8" end="8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11">
                                                <p:txEl>
                                                  <p:pRg st="8" end="8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11">
                                                <p:txEl>
                                                  <p:pRg st="8" end="8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11" grpId="0" build="p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11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11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11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11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11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11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1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8" end="8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11">
                                                <p:txEl>
                                                  <p:pRg st="8" end="8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11">
                                                <p:txEl>
                                                  <p:pRg st="8" end="8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11">
                                                <p:txEl>
                                                  <p:pRg st="8" end="8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11" grpId="0" build="p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10">
                <a:extLst>
                  <a:ext uri="{FF2B5EF4-FFF2-40B4-BE49-F238E27FC236}">
                    <a16:creationId xmlns:a16="http://schemas.microsoft.com/office/drawing/2014/main" id="{2DE0D770-584D-4D14-2B42-FF5DFBC6DD4A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4004842" y="1022649"/>
                <a:ext cx="5197033" cy="5835352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Multiplication of two numbers turns out to be the most time consuming operation in this algorithm. So time complexity will depend on #(Multiplications) we perform.</a:t>
                </a:r>
              </a:p>
              <a:p>
                <a:endParaRPr lang="en-US" dirty="0"/>
              </a:p>
              <a:p>
                <a:r>
                  <a:rPr lang="en-US" dirty="0"/>
                  <a:t>Here we perform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multiplications per value to compute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</m:t>
                    </m:r>
                  </m:oMath>
                </a14:m>
                <a:r>
                  <a:rPr lang="en-IN" dirty="0"/>
                  <a:t> values.</a:t>
                </a:r>
              </a:p>
              <a:p>
                <a:endParaRPr lang="en-IN" dirty="0"/>
              </a:p>
              <a:p>
                <a:r>
                  <a:rPr lang="en-IN" dirty="0"/>
                  <a:t>Taking case of multiplication of two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dirty="0"/>
                  <a:t> matrices, we get total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IN" dirty="0"/>
                  <a:t>multiplication operations. Thus, complexity of our method for two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dirty="0"/>
                  <a:t> matrices can be denoted by:</a:t>
                </a:r>
              </a:p>
              <a:p>
                <a:endParaRPr lang="en-IN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dirty="0"/>
              </a:p>
              <a:p>
                <a:pPr algn="ctr"/>
                <a:endParaRPr lang="en-IN" dirty="0"/>
              </a:p>
              <a:p>
                <a:pPr algn="ctr"/>
                <a:r>
                  <a:rPr lang="en-IN" sz="3200" dirty="0"/>
                  <a:t>CAN WE DO ANY BETTER?</a:t>
                </a:r>
                <a:endParaRPr lang="en-IN" dirty="0"/>
              </a:p>
            </p:txBody>
          </p:sp>
        </mc:Choice>
        <mc:Fallback xmlns="">
          <p:sp>
            <p:nvSpPr>
              <p:cNvPr id="6" name="Text Placeholder 10">
                <a:extLst>
                  <a:ext uri="{FF2B5EF4-FFF2-40B4-BE49-F238E27FC236}">
                    <a16:creationId xmlns:a16="http://schemas.microsoft.com/office/drawing/2014/main" id="{2DE0D770-584D-4D14-2B42-FF5DFBC6DD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004842" y="1022649"/>
                <a:ext cx="5197033" cy="5835352"/>
              </a:xfrm>
              <a:blipFill>
                <a:blip r:embed="rId2"/>
                <a:stretch>
                  <a:fillRect l="-1526" t="-1776" r="-187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2384386" y="-185195"/>
            <a:ext cx="6910086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/>
              <a:t>Strassen’s MM Algo.</a:t>
            </a:r>
          </a:p>
        </p:txBody>
      </p:sp>
      <p:pic>
        <p:nvPicPr>
          <p:cNvPr id="2050" name="Picture 2" descr="21 Best Hold My Beer Meme - Meme Central">
            <a:extLst>
              <a:ext uri="{FF2B5EF4-FFF2-40B4-BE49-F238E27FC236}">
                <a16:creationId xmlns:a16="http://schemas.microsoft.com/office/drawing/2014/main" id="{34AE6C60-3DBA-6FEF-8C36-4830850BC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2648"/>
            <a:ext cx="3946967" cy="583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45037CE-7625-245E-9502-94BDBCF54D3F}"/>
                  </a:ext>
                </a:extLst>
              </p:cNvPr>
              <p:cNvSpPr txBox="1"/>
              <p:nvPr/>
            </p:nvSpPr>
            <p:spPr>
              <a:xfrm>
                <a:off x="3946967" y="3429000"/>
                <a:ext cx="5072332" cy="18790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IN" sz="2800" dirty="0"/>
                  <a:t>Strassen’s Matrix Multiplication crunches the time complexity to</a:t>
                </a:r>
              </a:p>
              <a:p>
                <a:pPr algn="ctr"/>
                <a:endParaRPr lang="en-IN" sz="28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m:rPr>
                              <m:nor/>
                            </m:rPr>
                            <a:rPr lang="en-IN" sz="2800"/>
                            <m:t>2.807</m:t>
                          </m:r>
                        </m:sup>
                      </m:sSup>
                      <m:r>
                        <a:rPr lang="en-US" sz="28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45037CE-7625-245E-9502-94BDBCF54D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6967" y="3429000"/>
                <a:ext cx="5072332" cy="1879041"/>
              </a:xfrm>
              <a:prstGeom prst="rect">
                <a:avLst/>
              </a:prstGeom>
              <a:blipFill>
                <a:blip r:embed="rId5"/>
                <a:stretch>
                  <a:fillRect t="-3247" r="-72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6857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 p14:presetBounceEnd="3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5000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5000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64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2.96296E-6 L 0.00156 -0.67778 " pathEditMode="relative" rAng="0" ptsTypes="AA">
                                          <p:cBhvr>
                                            <p:cTn id="1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9" y="-3388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5" grpId="0" animBg="1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5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64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2.96296E-6 L 0.00156 -0.67778 " pathEditMode="relative" rAng="0" ptsTypes="AA">
                                          <p:cBhvr>
                                            <p:cTn id="1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9" y="-3388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5" grpId="0" animBg="1"/>
          <p:bldP spid="8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3364636" y="-185195"/>
            <a:ext cx="5929835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Divide and Conquer</a:t>
            </a:r>
            <a:endParaRPr lang="en-IN" sz="5400" dirty="0"/>
          </a:p>
        </p:txBody>
      </p:sp>
      <p:pic>
        <p:nvPicPr>
          <p:cNvPr id="2050" name="Picture 2" descr="21 Best Hold My Beer Meme - Meme Central">
            <a:extLst>
              <a:ext uri="{FF2B5EF4-FFF2-40B4-BE49-F238E27FC236}">
                <a16:creationId xmlns:a16="http://schemas.microsoft.com/office/drawing/2014/main" id="{34AE6C60-3DBA-6FEF-8C36-4830850BC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8006" y="-1051258"/>
            <a:ext cx="615733" cy="910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F141D7-64E8-B55A-4CBD-A84EB74F8350}"/>
              </a:ext>
            </a:extLst>
          </p:cNvPr>
          <p:cNvSpPr txBox="1"/>
          <p:nvPr/>
        </p:nvSpPr>
        <p:spPr>
          <a:xfrm>
            <a:off x="-26168" y="949124"/>
            <a:ext cx="917016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/>
              <a:t>Insertion Sort</a:t>
            </a:r>
            <a:endParaRPr lang="en-US" sz="4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EF382F6-B897-D952-1173-2FB28F987DD3}"/>
                  </a:ext>
                </a:extLst>
              </p:cNvPr>
              <p:cNvSpPr txBox="1"/>
              <p:nvPr/>
            </p:nvSpPr>
            <p:spPr>
              <a:xfrm>
                <a:off x="-26168" y="2401021"/>
                <a:ext cx="9170168" cy="276998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dirty="0"/>
                  <a:t>This algorithm builds a final sorted array one element at a time by inserting each element into its correct position. It has a time complexity of </a:t>
                </a:r>
                <a14:m>
                  <m:oMath xmlns:m="http://schemas.openxmlformats.org/officeDocument/2006/math">
                    <m:r>
                      <a:rPr lang="en-US" sz="48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48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4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4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4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4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IN" sz="4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EF382F6-B897-D952-1173-2FB28F987D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6168" y="2401021"/>
                <a:ext cx="9170168" cy="2769989"/>
              </a:xfrm>
              <a:prstGeom prst="rect">
                <a:avLst/>
              </a:prstGeom>
              <a:blipFill>
                <a:blip r:embed="rId4"/>
                <a:stretch>
                  <a:fillRect t="-3965" b="-440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5872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09C794-A271-A7E1-5835-724054B509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377" y="-1006998"/>
            <a:ext cx="3503271" cy="26274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721423-110B-34F5-42EB-46779BE89F40}"/>
              </a:ext>
            </a:extLst>
          </p:cNvPr>
          <p:cNvSpPr/>
          <p:nvPr/>
        </p:nvSpPr>
        <p:spPr>
          <a:xfrm>
            <a:off x="3364636" y="-185195"/>
            <a:ext cx="5929835" cy="11343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Divide and Conquer</a:t>
            </a:r>
            <a:endParaRPr lang="en-IN" sz="5400" dirty="0"/>
          </a:p>
        </p:txBody>
      </p:sp>
      <p:pic>
        <p:nvPicPr>
          <p:cNvPr id="2050" name="Picture 2" descr="21 Best Hold My Beer Meme - Meme Central">
            <a:extLst>
              <a:ext uri="{FF2B5EF4-FFF2-40B4-BE49-F238E27FC236}">
                <a16:creationId xmlns:a16="http://schemas.microsoft.com/office/drawing/2014/main" id="{34AE6C60-3DBA-6FEF-8C36-4830850BC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8006" y="-1051258"/>
            <a:ext cx="615733" cy="910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nsertionSort">
            <a:hlinkClick r:id="" action="ppaction://media"/>
            <a:extLst>
              <a:ext uri="{FF2B5EF4-FFF2-40B4-BE49-F238E27FC236}">
                <a16:creationId xmlns:a16="http://schemas.microsoft.com/office/drawing/2014/main" id="{F229CBD2-960B-A91D-C777-340703A310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949124"/>
            <a:ext cx="7885043" cy="5913782"/>
          </a:xfrm>
          <a:prstGeom prst="rect">
            <a:avLst/>
          </a:prstGeom>
        </p:spPr>
      </p:pic>
      <p:pic>
        <p:nvPicPr>
          <p:cNvPr id="7" name="InsertionSortWorstCase">
            <a:hlinkClick r:id="" action="ppaction://media"/>
            <a:extLst>
              <a:ext uri="{FF2B5EF4-FFF2-40B4-BE49-F238E27FC236}">
                <a16:creationId xmlns:a16="http://schemas.microsoft.com/office/drawing/2014/main" id="{8F3B4B48-17B2-589A-BC18-5EAB98CF3A4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944218"/>
            <a:ext cx="7885043" cy="5913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F212418-3AF6-C261-A3BC-3AC64F51212E}"/>
              </a:ext>
            </a:extLst>
          </p:cNvPr>
          <p:cNvSpPr txBox="1"/>
          <p:nvPr/>
        </p:nvSpPr>
        <p:spPr>
          <a:xfrm>
            <a:off x="-26168" y="732473"/>
            <a:ext cx="917016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/>
              <a:t>Insertion Sort</a:t>
            </a:r>
            <a:endParaRPr lang="en-IN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57B705C-1272-D540-84E9-AE34D2B7578A}"/>
                  </a:ext>
                </a:extLst>
              </p:cNvPr>
              <p:cNvSpPr txBox="1"/>
              <p:nvPr/>
            </p:nvSpPr>
            <p:spPr>
              <a:xfrm>
                <a:off x="-26168" y="4785493"/>
                <a:ext cx="9170168" cy="177260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#</m:t>
                      </m:r>
                      <m:sSub>
                        <m:sSub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𝑤𝑜𝑟𝑠𝑡</m:t>
                          </m:r>
                        </m:sub>
                      </m:sSub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nary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  <m:d>
                            <m:d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e>
                          </m:d>
                        </m:num>
                        <m:den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4000" b="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57B705C-1272-D540-84E9-AE34D2B75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6168" y="4785493"/>
                <a:ext cx="9170168" cy="177260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26883D5-6D23-A88E-1D4E-87132398E15D}"/>
                  </a:ext>
                </a:extLst>
              </p:cNvPr>
              <p:cNvSpPr txBox="1"/>
              <p:nvPr/>
            </p:nvSpPr>
            <p:spPr>
              <a:xfrm>
                <a:off x="-26168" y="5317850"/>
                <a:ext cx="9170168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4000" b="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26883D5-6D23-A88E-1D4E-87132398E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6168" y="5317850"/>
                <a:ext cx="9170168" cy="707886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2595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71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134"/>
                            </p:stCondLst>
                            <p:childTnLst>
                              <p:par>
                                <p:cTn id="24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1.85185E-6 L 0.00139 -0.25671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" y="-12847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6" grpId="0"/>
      <p:bldP spid="6" grpId="1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1690</TotalTime>
  <Words>594</Words>
  <Application>Microsoft Office PowerPoint</Application>
  <PresentationFormat>On-screen Show (4:3)</PresentationFormat>
  <Paragraphs>73</Paragraphs>
  <Slides>17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JetBrains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Adheesh Trivedi</dc:creator>
  <cp:lastModifiedBy>Adheesh Trivedi</cp:lastModifiedBy>
  <cp:revision>50</cp:revision>
  <dcterms:created xsi:type="dcterms:W3CDTF">2023-08-29T07:45:22Z</dcterms:created>
  <dcterms:modified xsi:type="dcterms:W3CDTF">2023-09-01T12:50:02Z</dcterms:modified>
</cp:coreProperties>
</file>

<file path=docProps/thumbnail.jpeg>
</file>